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7"/>
  </p:notesMasterIdLst>
  <p:sldIdLst>
    <p:sldId id="263" r:id="rId3"/>
    <p:sldId id="264" r:id="rId4"/>
    <p:sldId id="273" r:id="rId5"/>
    <p:sldId id="267" r:id="rId6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9CFD"/>
    <a:srgbClr val="795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01865-7FAB-4EF0-A51A-AE801002B4F8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D55A5-B2EA-42C5-A8BD-1D570389D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66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C43F-9143-45F5-8542-4C35BCDC8278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3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C43F-9143-45F5-8542-4C35BCDC827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620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C43F-9143-45F5-8542-4C35BCDC827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62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5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21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23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4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5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69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0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22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40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4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3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564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51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29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6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54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23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5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91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66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742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5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14F4D-1AB7-4C6E-AD96-68889E375051}" type="datetimeFigureOut">
              <a:rPr lang="pt-BR" smtClean="0"/>
              <a:t>27/10/2022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3B10-8628-4702-B5A4-376B375EA2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8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7B45-05C2-40E3-8483-FEFEAA5C988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27/10/2022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122B-E9A0-45C7-A4B9-94CA48DADF8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3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770976" y="824438"/>
            <a:ext cx="1688566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prstClr val="white"/>
                </a:solidFill>
                <a:latin typeface="Bahnschrift SemiBold" panose="020B0502040204020203" pitchFamily="34" charset="0"/>
              </a:rPr>
              <a:t>DEPOL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108273" y="1390822"/>
            <a:ext cx="2157704" cy="1024807"/>
            <a:chOff x="256591" y="1581228"/>
            <a:chExt cx="2157704" cy="1024807"/>
          </a:xfrm>
        </p:grpSpPr>
        <p:sp>
          <p:nvSpPr>
            <p:cNvPr id="9" name="Elipse 8"/>
            <p:cNvSpPr/>
            <p:nvPr/>
          </p:nvSpPr>
          <p:spPr>
            <a:xfrm>
              <a:off x="256591" y="2164147"/>
              <a:ext cx="717544" cy="44188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black"/>
                </a:solidFill>
              </a:endParaRPr>
            </a:p>
          </p:txBody>
        </p:sp>
        <p:pic>
          <p:nvPicPr>
            <p:cNvPr id="10" name="Picture 8" descr="Audiências de Custódia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9" t="28936" r="69258" b="31554"/>
            <a:stretch/>
          </p:blipFill>
          <p:spPr bwMode="auto">
            <a:xfrm>
              <a:off x="256591" y="1581228"/>
              <a:ext cx="717544" cy="73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CaixaDeTexto 10"/>
            <p:cNvSpPr txBox="1"/>
            <p:nvPr/>
          </p:nvSpPr>
          <p:spPr>
            <a:xfrm>
              <a:off x="1046143" y="1943009"/>
              <a:ext cx="1368152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prstClr val="white"/>
                  </a:solidFill>
                  <a:latin typeface="Bahnschrift SemiBold" panose="020B0502040204020203" pitchFamily="34" charset="0"/>
                </a:rPr>
                <a:t>Audiência Custódia</a:t>
              </a:r>
              <a:endParaRPr lang="pt-BR" sz="1200" b="1" dirty="0">
                <a:solidFill>
                  <a:prstClr val="white"/>
                </a:solidFill>
                <a:latin typeface="Bahnschrift SemiBold" panose="020B0502040204020203" pitchFamily="34" charset="0"/>
              </a:endParaRP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3835224" y="1864649"/>
            <a:ext cx="3793548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prstClr val="white"/>
                </a:solidFill>
                <a:latin typeface="Bahnschrift SemiBold" panose="020B0502040204020203" pitchFamily="34" charset="0"/>
              </a:rPr>
              <a:t>Encaminhamento para avaliação SUS/ CAPS</a:t>
            </a:r>
          </a:p>
          <a:p>
            <a:pPr algn="ctr"/>
            <a:r>
              <a:rPr lang="pt-BR" sz="1400" b="1" dirty="0">
                <a:solidFill>
                  <a:prstClr val="white"/>
                </a:solidFill>
                <a:latin typeface="Bahnschrift SemiBold" panose="020B0502040204020203" pitchFamily="34" charset="0"/>
              </a:rPr>
              <a:t>(Diagnóstico e tratamento Medida) </a:t>
            </a:r>
          </a:p>
          <a:p>
            <a:pPr algn="ctr"/>
            <a:r>
              <a:rPr lang="pt-BR" sz="1400" b="1" dirty="0">
                <a:solidFill>
                  <a:prstClr val="white"/>
                </a:solidFill>
                <a:latin typeface="Bahnschrift SemiBold" panose="020B0502040204020203" pitchFamily="34" charset="0"/>
              </a:rPr>
              <a:t>1. Encaminhamento direto</a:t>
            </a:r>
          </a:p>
          <a:p>
            <a:pPr algn="ctr"/>
            <a:r>
              <a:rPr lang="pt-BR" sz="1400" b="1" dirty="0">
                <a:solidFill>
                  <a:prstClr val="white"/>
                </a:solidFill>
                <a:latin typeface="Bahnschrift SemiBold" panose="020B0502040204020203" pitchFamily="34" charset="0"/>
              </a:rPr>
              <a:t>2. Prisão provisória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8091938" y="1915697"/>
            <a:ext cx="400828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E-mail </a:t>
            </a:r>
            <a:r>
              <a:rPr lang="pt-BR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para </a:t>
            </a:r>
            <a:r>
              <a:rPr lang="pt-B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EAP </a:t>
            </a:r>
            <a:r>
              <a:rPr lang="pt-BR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solicitando apoio para agendamento de </a:t>
            </a:r>
            <a:r>
              <a:rPr lang="pt-B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consulta na RAPS/ SESAU</a:t>
            </a:r>
            <a:endParaRPr lang="pt-BR" sz="1400" b="1" dirty="0">
              <a:solidFill>
                <a:prstClr val="black">
                  <a:lumMod val="75000"/>
                  <a:lumOff val="25000"/>
                </a:prstClr>
              </a:solidFill>
              <a:latin typeface="Bahnschrift SemiBold" panose="020B0502040204020203" pitchFamily="34" charset="0"/>
            </a:endParaRPr>
          </a:p>
        </p:txBody>
      </p:sp>
      <p:grpSp>
        <p:nvGrpSpPr>
          <p:cNvPr id="116" name="Grupo 115"/>
          <p:cNvGrpSpPr/>
          <p:nvPr/>
        </p:nvGrpSpPr>
        <p:grpSpPr>
          <a:xfrm>
            <a:off x="471734" y="488962"/>
            <a:ext cx="1940218" cy="957408"/>
            <a:chOff x="685030" y="169542"/>
            <a:chExt cx="1940218" cy="957408"/>
          </a:xfrm>
        </p:grpSpPr>
        <p:sp>
          <p:nvSpPr>
            <p:cNvPr id="5" name="CaixaDeTexto 4"/>
            <p:cNvSpPr txBox="1"/>
            <p:nvPr/>
          </p:nvSpPr>
          <p:spPr>
            <a:xfrm>
              <a:off x="1278708" y="386636"/>
              <a:ext cx="1346540" cy="52322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800" b="1" dirty="0">
                  <a:solidFill>
                    <a:prstClr val="white"/>
                  </a:solidFill>
                  <a:latin typeface="Bahnschrift SemiBold" panose="020B0502040204020203" pitchFamily="34" charset="0"/>
                </a:rPr>
                <a:t>Prisão</a:t>
              </a:r>
              <a:endParaRPr lang="pt-BR" b="1" dirty="0">
                <a:solidFill>
                  <a:prstClr val="white"/>
                </a:solidFill>
                <a:latin typeface="Bahnschrift SemiBold" panose="020B0502040204020203" pitchFamily="34" charset="0"/>
              </a:endParaRPr>
            </a:p>
          </p:txBody>
        </p:sp>
        <p:grpSp>
          <p:nvGrpSpPr>
            <p:cNvPr id="38" name="Grupo 37"/>
            <p:cNvGrpSpPr/>
            <p:nvPr/>
          </p:nvGrpSpPr>
          <p:grpSpPr>
            <a:xfrm>
              <a:off x="685030" y="169542"/>
              <a:ext cx="497075" cy="957408"/>
              <a:chOff x="1626653" y="4149080"/>
              <a:chExt cx="474182" cy="1245440"/>
            </a:xfrm>
          </p:grpSpPr>
          <p:sp>
            <p:nvSpPr>
              <p:cNvPr id="25" name="Elipse 24"/>
              <p:cNvSpPr/>
              <p:nvPr/>
            </p:nvSpPr>
            <p:spPr>
              <a:xfrm>
                <a:off x="1626653" y="5081028"/>
                <a:ext cx="474182" cy="31349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6" name="Grupo 25"/>
              <p:cNvGrpSpPr/>
              <p:nvPr/>
            </p:nvGrpSpPr>
            <p:grpSpPr>
              <a:xfrm>
                <a:off x="1691680" y="4149080"/>
                <a:ext cx="295875" cy="1082742"/>
                <a:chOff x="1536065" y="3469713"/>
                <a:chExt cx="295875" cy="1082742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grpSp>
              <p:nvGrpSpPr>
                <p:cNvPr id="27" name="Grupo 26"/>
                <p:cNvGrpSpPr/>
                <p:nvPr/>
              </p:nvGrpSpPr>
              <p:grpSpPr>
                <a:xfrm>
                  <a:off x="1547321" y="3573016"/>
                  <a:ext cx="219665" cy="979439"/>
                  <a:chOff x="1906927" y="2852936"/>
                  <a:chExt cx="500641" cy="2232248"/>
                </a:xfrm>
                <a:grpFill/>
              </p:grpSpPr>
              <p:grpSp>
                <p:nvGrpSpPr>
                  <p:cNvPr id="31" name="Grupo 30"/>
                  <p:cNvGrpSpPr/>
                  <p:nvPr/>
                </p:nvGrpSpPr>
                <p:grpSpPr>
                  <a:xfrm>
                    <a:off x="1906927" y="2852936"/>
                    <a:ext cx="500641" cy="2232248"/>
                    <a:chOff x="2338975" y="1756048"/>
                    <a:chExt cx="500641" cy="2232248"/>
                  </a:xfrm>
                  <a:grpFill/>
                </p:grpSpPr>
                <p:sp>
                  <p:nvSpPr>
                    <p:cNvPr id="33" name="Elipse 32"/>
                    <p:cNvSpPr/>
                    <p:nvPr/>
                  </p:nvSpPr>
                  <p:spPr>
                    <a:xfrm>
                      <a:off x="2483768" y="1756048"/>
                      <a:ext cx="355848" cy="355848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4" name="Retângulo de cantos arredondados 33"/>
                    <p:cNvSpPr/>
                    <p:nvPr/>
                  </p:nvSpPr>
                  <p:spPr>
                    <a:xfrm>
                      <a:off x="2523963" y="2250580"/>
                      <a:ext cx="303940" cy="104199"/>
                    </a:xfrm>
                    <a:prstGeom prst="roundRect">
                      <a:avLst/>
                    </a:prstGeom>
                    <a:grpFill/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5" name="Retângulo de cantos arredondados 34"/>
                    <p:cNvSpPr/>
                    <p:nvPr/>
                  </p:nvSpPr>
                  <p:spPr>
                    <a:xfrm rot="3388559">
                      <a:off x="2158048" y="2104909"/>
                      <a:ext cx="466053" cy="104199"/>
                    </a:xfrm>
                    <a:prstGeom prst="roundRect">
                      <a:avLst/>
                    </a:prstGeom>
                    <a:grpFill/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6" name="Retângulo de cantos arredondados 35"/>
                    <p:cNvSpPr/>
                    <p:nvPr/>
                  </p:nvSpPr>
                  <p:spPr>
                    <a:xfrm rot="5400000">
                      <a:off x="1711778" y="3072290"/>
                      <a:ext cx="1728192" cy="103820"/>
                    </a:xfrm>
                    <a:prstGeom prst="roundRect">
                      <a:avLst/>
                    </a:prstGeom>
                    <a:grpFill/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7" name="Retângulo de cantos arredondados 36"/>
                    <p:cNvSpPr/>
                    <p:nvPr/>
                  </p:nvSpPr>
                  <p:spPr>
                    <a:xfrm rot="5400000">
                      <a:off x="2199928" y="2636912"/>
                      <a:ext cx="927720" cy="207640"/>
                    </a:xfrm>
                    <a:prstGeom prst="roundRect">
                      <a:avLst/>
                    </a:prstGeom>
                    <a:grpFill/>
                    <a:ln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sp>
                <p:nvSpPr>
                  <p:cNvPr id="32" name="Retângulo de cantos arredondados 31"/>
                  <p:cNvSpPr/>
                  <p:nvPr/>
                </p:nvSpPr>
                <p:spPr>
                  <a:xfrm rot="5400000">
                    <a:off x="1479848" y="4169178"/>
                    <a:ext cx="1728192" cy="103820"/>
                  </a:xfrm>
                  <a:prstGeom prst="roundRect">
                    <a:avLst/>
                  </a:prstGeom>
                  <a:grpFill/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8" name="Retângulo de cantos arredondados 27"/>
                <p:cNvSpPr/>
                <p:nvPr/>
              </p:nvSpPr>
              <p:spPr>
                <a:xfrm rot="6781893">
                  <a:off x="1456680" y="3561329"/>
                  <a:ext cx="204489" cy="45719"/>
                </a:xfrm>
                <a:prstGeom prst="roundRect">
                  <a:avLst/>
                </a:prstGeom>
                <a:grp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Retângulo de cantos arredondados 28"/>
                <p:cNvSpPr/>
                <p:nvPr/>
              </p:nvSpPr>
              <p:spPr>
                <a:xfrm rot="6781893">
                  <a:off x="1706836" y="3720909"/>
                  <a:ext cx="204489" cy="45719"/>
                </a:xfrm>
                <a:prstGeom prst="roundRect">
                  <a:avLst/>
                </a:prstGeom>
                <a:grp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Retângulo de cantos arredondados 29"/>
                <p:cNvSpPr/>
                <p:nvPr/>
              </p:nvSpPr>
              <p:spPr>
                <a:xfrm rot="3388559">
                  <a:off x="1701886" y="3549098"/>
                  <a:ext cx="204489" cy="45719"/>
                </a:xfrm>
                <a:prstGeom prst="roundRect">
                  <a:avLst/>
                </a:prstGeom>
                <a:grpFill/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cxnSp>
        <p:nvCxnSpPr>
          <p:cNvPr id="48" name="Conector de seta reta 47"/>
          <p:cNvCxnSpPr/>
          <p:nvPr/>
        </p:nvCxnSpPr>
        <p:spPr>
          <a:xfrm>
            <a:off x="7751049" y="2311108"/>
            <a:ext cx="300689" cy="20418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2881460" y="1267428"/>
            <a:ext cx="5108" cy="30961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eta para a direita 55"/>
          <p:cNvSpPr/>
          <p:nvPr/>
        </p:nvSpPr>
        <p:spPr>
          <a:xfrm>
            <a:off x="4545816" y="989532"/>
            <a:ext cx="43204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57" name="Seta para a direita 56"/>
          <p:cNvSpPr/>
          <p:nvPr/>
        </p:nvSpPr>
        <p:spPr>
          <a:xfrm>
            <a:off x="3288428" y="1928713"/>
            <a:ext cx="43204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1269067" y="3272988"/>
            <a:ext cx="2021471" cy="12021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b="1" dirty="0">
                <a:solidFill>
                  <a:prstClr val="black"/>
                </a:solidFill>
                <a:latin typeface="Bahnschrift SemiBold Condensed" panose="020B0502040204020203" pitchFamily="34" charset="0"/>
              </a:rPr>
              <a:t>Instrução criminal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4013654" y="3343852"/>
            <a:ext cx="3484909" cy="12021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prstClr val="white"/>
                </a:solidFill>
                <a:latin typeface="Bahnschrift SemiBold Condensed" panose="020B0502040204020203" pitchFamily="34" charset="0"/>
              </a:rPr>
              <a:t>EAP recebe o </a:t>
            </a:r>
          </a:p>
          <a:p>
            <a:pPr algn="ctr"/>
            <a:r>
              <a:rPr lang="pt-BR" sz="2000" b="1" dirty="0" smtClean="0">
                <a:solidFill>
                  <a:prstClr val="white"/>
                </a:solidFill>
                <a:latin typeface="Bahnschrift SemiBold Condensed" panose="020B0502040204020203" pitchFamily="34" charset="0"/>
              </a:rPr>
              <a:t>relatório Judiciário e encaminha ao Poder Judiciário</a:t>
            </a:r>
            <a:endParaRPr lang="pt-BR" sz="2000" b="1" dirty="0">
              <a:solidFill>
                <a:prstClr val="white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61" name="Gráfico 100">
            <a:extLst>
              <a:ext uri="{FF2B5EF4-FFF2-40B4-BE49-F238E27FC236}">
                <a16:creationId xmlns:a16="http://schemas.microsoft.com/office/drawing/2014/main" xmlns="" id="{0FE7153F-A5FC-459C-A041-BFEA692484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07947" y="3455741"/>
            <a:ext cx="437869" cy="360597"/>
          </a:xfrm>
          <a:prstGeom prst="rect">
            <a:avLst/>
          </a:prstGeom>
        </p:spPr>
      </p:pic>
      <p:cxnSp>
        <p:nvCxnSpPr>
          <p:cNvPr id="98" name="Conector de seta reta 97"/>
          <p:cNvCxnSpPr/>
          <p:nvPr/>
        </p:nvCxnSpPr>
        <p:spPr>
          <a:xfrm flipH="1">
            <a:off x="2411952" y="2478990"/>
            <a:ext cx="20042" cy="696764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ixaDeTexto 104"/>
          <p:cNvSpPr txBox="1"/>
          <p:nvPr/>
        </p:nvSpPr>
        <p:spPr>
          <a:xfrm>
            <a:off x="378892" y="5219466"/>
            <a:ext cx="363476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1F497D"/>
                </a:solidFill>
                <a:latin typeface="Bahnschrift Light Condensed" panose="020B0502040204020203" pitchFamily="34" charset="0"/>
              </a:rPr>
              <a:t>Continuidade trâmite processual </a:t>
            </a:r>
          </a:p>
        </p:txBody>
      </p:sp>
      <p:cxnSp>
        <p:nvCxnSpPr>
          <p:cNvPr id="114" name="Conector de seta reta 113"/>
          <p:cNvCxnSpPr>
            <a:cxnSpLocks/>
          </p:cNvCxnSpPr>
          <p:nvPr/>
        </p:nvCxnSpPr>
        <p:spPr>
          <a:xfrm flipH="1">
            <a:off x="3336066" y="3760856"/>
            <a:ext cx="584424" cy="234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6010835" y="36460"/>
            <a:ext cx="4895694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prstClr val="white"/>
                </a:solidFill>
                <a:latin typeface="Bahnschrift SemiBold" panose="020B0502040204020203" pitchFamily="34" charset="0"/>
              </a:rPr>
              <a:t>Fluxos da </a:t>
            </a:r>
            <a:r>
              <a:rPr lang="pt-BR" sz="2400" dirty="0" smtClean="0">
                <a:solidFill>
                  <a:prstClr val="white"/>
                </a:solidFill>
                <a:latin typeface="Bahnschrift SemiBold" panose="020B0502040204020203" pitchFamily="34" charset="0"/>
              </a:rPr>
              <a:t>EAP* </a:t>
            </a:r>
            <a:r>
              <a:rPr lang="pt-BR" sz="2400" dirty="0">
                <a:solidFill>
                  <a:prstClr val="white"/>
                </a:solidFill>
                <a:latin typeface="Bahnschrift SemiBold" panose="020B0502040204020203" pitchFamily="34" charset="0"/>
              </a:rPr>
              <a:t>na Audiência de Custódia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42674" y="951808"/>
            <a:ext cx="6053459" cy="738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prstClr val="white"/>
                </a:solidFill>
                <a:cs typeface="Calibri"/>
              </a:rPr>
              <a:t>Pessoa visivelmente em crise </a:t>
            </a:r>
            <a:r>
              <a:rPr lang="pt-BR" dirty="0">
                <a:solidFill>
                  <a:prstClr val="white"/>
                </a:solidFill>
                <a:cs typeface="Calibri"/>
              </a:rPr>
              <a:t>deve ser levada a unidade de atendimento de urgência do SUS (Protocolo de urgência</a:t>
            </a:r>
            <a:r>
              <a:rPr lang="pt-BR" dirty="0" smtClean="0">
                <a:solidFill>
                  <a:prstClr val="white"/>
                </a:solidFill>
                <a:cs typeface="Calibri"/>
              </a:rPr>
              <a:t>)*. </a:t>
            </a:r>
            <a:r>
              <a:rPr lang="pt-BR" dirty="0" smtClean="0">
                <a:solidFill>
                  <a:srgbClr val="FF0000"/>
                </a:solidFill>
                <a:cs typeface="Calibri"/>
              </a:rPr>
              <a:t>Neste caso não haverá audiência de custódia.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88" name="Conector de seta reta 87"/>
          <p:cNvCxnSpPr>
            <a:cxnSpLocks/>
          </p:cNvCxnSpPr>
          <p:nvPr/>
        </p:nvCxnSpPr>
        <p:spPr>
          <a:xfrm flipH="1">
            <a:off x="9515530" y="2982597"/>
            <a:ext cx="35198" cy="30027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ixaDeTexto 64">
            <a:extLst>
              <a:ext uri="{FF2B5EF4-FFF2-40B4-BE49-F238E27FC236}">
                <a16:creationId xmlns:a16="http://schemas.microsoft.com/office/drawing/2014/main" xmlns="" id="{47A4D0C5-BD58-264C-BF04-34ECFCD83E51}"/>
              </a:ext>
            </a:extLst>
          </p:cNvPr>
          <p:cNvSpPr txBox="1"/>
          <p:nvPr/>
        </p:nvSpPr>
        <p:spPr>
          <a:xfrm>
            <a:off x="7901393" y="3334111"/>
            <a:ext cx="3270041" cy="7078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EAP informa ao Poder </a:t>
            </a:r>
            <a:r>
              <a:rPr lang="pt-BR" sz="2000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Judiciário </a:t>
            </a:r>
            <a:r>
              <a:rPr lang="pt-BR" sz="2000" b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o agendamento</a:t>
            </a:r>
            <a:endParaRPr lang="pt-BR" sz="1400" b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67" name="Conector de seta reta 87">
            <a:extLst>
              <a:ext uri="{FF2B5EF4-FFF2-40B4-BE49-F238E27FC236}">
                <a16:creationId xmlns:a16="http://schemas.microsoft.com/office/drawing/2014/main" xmlns="" id="{EC4AAB06-6DD9-6542-B168-E20B39CC6B83}"/>
              </a:ext>
            </a:extLst>
          </p:cNvPr>
          <p:cNvCxnSpPr>
            <a:cxnSpLocks/>
          </p:cNvCxnSpPr>
          <p:nvPr/>
        </p:nvCxnSpPr>
        <p:spPr>
          <a:xfrm flipH="1">
            <a:off x="11670258" y="2985061"/>
            <a:ext cx="2" cy="156098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8051738" y="4726140"/>
            <a:ext cx="400828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RAPS/ SESAU realiza consulta e produz o relatório</a:t>
            </a:r>
            <a:endParaRPr lang="pt-BR" sz="1400" b="1" dirty="0">
              <a:solidFill>
                <a:prstClr val="black">
                  <a:lumMod val="75000"/>
                  <a:lumOff val="25000"/>
                </a:prstClr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52" name="Conector de seta reta 51"/>
          <p:cNvCxnSpPr>
            <a:cxnSpLocks/>
          </p:cNvCxnSpPr>
          <p:nvPr/>
        </p:nvCxnSpPr>
        <p:spPr>
          <a:xfrm flipH="1" flipV="1">
            <a:off x="7406329" y="4726140"/>
            <a:ext cx="495064" cy="142119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cxnSpLocks/>
          </p:cNvCxnSpPr>
          <p:nvPr/>
        </p:nvCxnSpPr>
        <p:spPr>
          <a:xfrm>
            <a:off x="2411952" y="4580444"/>
            <a:ext cx="0" cy="499639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5627531" y="5879159"/>
            <a:ext cx="647269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1F497D"/>
                </a:solidFill>
                <a:latin typeface="Bahnschrift Light Condensed" panose="020B0502040204020203" pitchFamily="34" charset="0"/>
              </a:rPr>
              <a:t>* </a:t>
            </a:r>
            <a:r>
              <a:rPr lang="pt-BR" dirty="0"/>
              <a:t>Serviço de Avaliação e Acompanhamento das Medidas Terapêuticas Aplicáveis à Pessoa com Transtorno Mental em Conflito com a Lei (</a:t>
            </a:r>
            <a:r>
              <a:rPr lang="pt-BR" dirty="0" smtClean="0"/>
              <a:t>EAP) </a:t>
            </a:r>
            <a:r>
              <a:rPr lang="pt-BR" dirty="0" smtClean="0">
                <a:solidFill>
                  <a:srgbClr val="1F497D"/>
                </a:solidFill>
                <a:latin typeface="Bahnschrift Light Condensed" panose="020B0502040204020203" pitchFamily="34" charset="0"/>
              </a:rPr>
              <a:t>E-mail EAP</a:t>
            </a:r>
            <a:r>
              <a:rPr lang="pt-BR" dirty="0">
                <a:solidFill>
                  <a:srgbClr val="1F497D"/>
                </a:solidFill>
                <a:latin typeface="Bahnschrift Light Condensed" panose="020B0502040204020203" pitchFamily="34" charset="0"/>
              </a:rPr>
              <a:t>: eapms@sesau.campogrande.ms.gov.br</a:t>
            </a:r>
          </a:p>
        </p:txBody>
      </p:sp>
    </p:spTree>
    <p:extLst>
      <p:ext uri="{BB962C8B-B14F-4D97-AF65-F5344CB8AC3E}">
        <p14:creationId xmlns:p14="http://schemas.microsoft.com/office/powerpoint/2010/main" val="37909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601430" y="2287424"/>
            <a:ext cx="3669214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Instauração do incidente de insanidade mental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36259" y="124910"/>
            <a:ext cx="2227833" cy="384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Bahnschrift SemiBold Condensed" panose="020B0502040204020203" pitchFamily="34" charset="0"/>
              </a:rPr>
              <a:t>Relatório SUS/ CAPS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222828" y="4860694"/>
            <a:ext cx="320577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TRATAMENTO INTERNAÇÃO REDE DE SAÚDE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143908" y="5066416"/>
            <a:ext cx="369690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TRATAMENTO AMBULATORIAL</a:t>
            </a:r>
            <a:endParaRPr lang="pt-BR" dirty="0"/>
          </a:p>
        </p:txBody>
      </p:sp>
      <p:cxnSp>
        <p:nvCxnSpPr>
          <p:cNvPr id="55" name="Conector de seta reta 54"/>
          <p:cNvCxnSpPr/>
          <p:nvPr/>
        </p:nvCxnSpPr>
        <p:spPr>
          <a:xfrm flipH="1">
            <a:off x="4603877" y="7709492"/>
            <a:ext cx="5108" cy="30961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>
            <a:cxnSpLocks/>
          </p:cNvCxnSpPr>
          <p:nvPr/>
        </p:nvCxnSpPr>
        <p:spPr>
          <a:xfrm>
            <a:off x="2103006" y="559415"/>
            <a:ext cx="0" cy="361542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36112" y="3209936"/>
            <a:ext cx="220676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Imputabilidade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9156" y="4056856"/>
            <a:ext cx="2053850" cy="6441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Prosseguimento do </a:t>
            </a: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feito na vara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18" name="Conector de seta reta 17"/>
          <p:cNvCxnSpPr>
            <a:cxnSpLocks/>
          </p:cNvCxnSpPr>
          <p:nvPr/>
        </p:nvCxnSpPr>
        <p:spPr>
          <a:xfrm>
            <a:off x="7089862" y="3340151"/>
            <a:ext cx="0" cy="5397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/>
          <p:nvPr/>
        </p:nvCxnSpPr>
        <p:spPr>
          <a:xfrm>
            <a:off x="2645263" y="1858826"/>
            <a:ext cx="4411" cy="30483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/>
          <p:cNvCxnSpPr/>
          <p:nvPr/>
        </p:nvCxnSpPr>
        <p:spPr>
          <a:xfrm>
            <a:off x="1139497" y="3686747"/>
            <a:ext cx="4411" cy="304833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cxnSpLocks/>
          </p:cNvCxnSpPr>
          <p:nvPr/>
        </p:nvCxnSpPr>
        <p:spPr>
          <a:xfrm flipH="1">
            <a:off x="3029022" y="4438730"/>
            <a:ext cx="1" cy="32882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CaixaDeTexto 76"/>
          <p:cNvSpPr txBox="1"/>
          <p:nvPr/>
        </p:nvSpPr>
        <p:spPr>
          <a:xfrm>
            <a:off x="3880820" y="32180"/>
            <a:ext cx="7916773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1. Encaminhamento </a:t>
            </a:r>
            <a:r>
              <a:rPr lang="pt-BR" sz="2400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direto/ em liberdade </a:t>
            </a:r>
            <a:r>
              <a:rPr lang="pt-BR" sz="2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– FLUXO EAP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1063679" y="957478"/>
            <a:ext cx="2854841" cy="711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Juiz </a:t>
            </a:r>
            <a:r>
              <a:rPr lang="pt-BR" dirty="0" smtClean="0"/>
              <a:t>Criminal/ Vara criminal</a:t>
            </a:r>
            <a:endParaRPr lang="pt-BR" dirty="0"/>
          </a:p>
        </p:txBody>
      </p:sp>
      <p:cxnSp>
        <p:nvCxnSpPr>
          <p:cNvPr id="68" name="Conector de seta reta 67"/>
          <p:cNvCxnSpPr>
            <a:cxnSpLocks/>
          </p:cNvCxnSpPr>
          <p:nvPr/>
        </p:nvCxnSpPr>
        <p:spPr>
          <a:xfrm flipH="1">
            <a:off x="6223674" y="4424294"/>
            <a:ext cx="1844" cy="331843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cxnSpLocks/>
          </p:cNvCxnSpPr>
          <p:nvPr/>
        </p:nvCxnSpPr>
        <p:spPr>
          <a:xfrm>
            <a:off x="2921344" y="5435748"/>
            <a:ext cx="0" cy="327212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cxnSpLocks/>
          </p:cNvCxnSpPr>
          <p:nvPr/>
        </p:nvCxnSpPr>
        <p:spPr>
          <a:xfrm flipH="1">
            <a:off x="6548057" y="5532185"/>
            <a:ext cx="1" cy="287361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Elipse 43"/>
          <p:cNvSpPr/>
          <p:nvPr/>
        </p:nvSpPr>
        <p:spPr>
          <a:xfrm>
            <a:off x="5229300" y="705729"/>
            <a:ext cx="3413485" cy="1243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latin typeface="Calibri Light" panose="020F0302020204030204"/>
              </a:rPr>
              <a:t>Encaminhamento dos autos </a:t>
            </a:r>
            <a:r>
              <a:rPr lang="en-US" b="1" dirty="0" smtClean="0">
                <a:latin typeface="Calibri Light" panose="020F0302020204030204"/>
              </a:rPr>
              <a:t>(SAJ) e e-mail EAP p/ agendamento </a:t>
            </a:r>
            <a:r>
              <a:rPr lang="en-US" b="1" dirty="0">
                <a:latin typeface="Calibri Light" panose="020F0302020204030204"/>
              </a:rPr>
              <a:t>de </a:t>
            </a:r>
            <a:r>
              <a:rPr lang="en-US" b="1" dirty="0" smtClean="0">
                <a:latin typeface="Calibri Light" panose="020F0302020204030204"/>
              </a:rPr>
              <a:t>perícia</a:t>
            </a:r>
            <a:endParaRPr lang="en-US" b="1" dirty="0">
              <a:latin typeface="Calibri Light" panose="020F0302020204030204"/>
            </a:endParaRPr>
          </a:p>
        </p:txBody>
      </p:sp>
      <p:sp>
        <p:nvSpPr>
          <p:cNvPr id="46" name="Seta para a direita 45"/>
          <p:cNvSpPr/>
          <p:nvPr/>
        </p:nvSpPr>
        <p:spPr>
          <a:xfrm rot="19239356">
            <a:off x="4564664" y="1791588"/>
            <a:ext cx="768231" cy="2140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2491100" y="3935537"/>
            <a:ext cx="5019424" cy="400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Inimputabilidade/ </a:t>
            </a:r>
            <a:r>
              <a:rPr lang="pt-B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Semi-imputabilidade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30351560-CC55-484A-BDA5-0E75DBAEA153}"/>
              </a:ext>
            </a:extLst>
          </p:cNvPr>
          <p:cNvSpPr txBox="1"/>
          <p:nvPr/>
        </p:nvSpPr>
        <p:spPr>
          <a:xfrm>
            <a:off x="9410633" y="819841"/>
            <a:ext cx="188582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Perícia agendada na RAPS SESAU</a:t>
            </a:r>
            <a:endParaRPr lang="pt-BR" sz="1400" b="1" dirty="0">
              <a:solidFill>
                <a:prstClr val="black">
                  <a:lumMod val="75000"/>
                  <a:lumOff val="25000"/>
                </a:prstClr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33" name="Conector de seta reta 74">
            <a:extLst>
              <a:ext uri="{FF2B5EF4-FFF2-40B4-BE49-F238E27FC236}">
                <a16:creationId xmlns:a16="http://schemas.microsoft.com/office/drawing/2014/main" xmlns="" id="{2077A2C9-0659-FA42-ACB2-BE14B2435446}"/>
              </a:ext>
            </a:extLst>
          </p:cNvPr>
          <p:cNvCxnSpPr>
            <a:cxnSpLocks/>
          </p:cNvCxnSpPr>
          <p:nvPr/>
        </p:nvCxnSpPr>
        <p:spPr>
          <a:xfrm>
            <a:off x="8799332" y="1191290"/>
            <a:ext cx="403782" cy="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69">
            <a:extLst>
              <a:ext uri="{FF2B5EF4-FFF2-40B4-BE49-F238E27FC236}">
                <a16:creationId xmlns:a16="http://schemas.microsoft.com/office/drawing/2014/main" xmlns="" id="{E344FE58-CC9A-2A46-9F0C-72F978B2CFBA}"/>
              </a:ext>
            </a:extLst>
          </p:cNvPr>
          <p:cNvCxnSpPr>
            <a:cxnSpLocks/>
          </p:cNvCxnSpPr>
          <p:nvPr/>
        </p:nvCxnSpPr>
        <p:spPr>
          <a:xfrm flipH="1">
            <a:off x="8770949" y="1499469"/>
            <a:ext cx="403782" cy="1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67">
            <a:extLst>
              <a:ext uri="{FF2B5EF4-FFF2-40B4-BE49-F238E27FC236}">
                <a16:creationId xmlns:a16="http://schemas.microsoft.com/office/drawing/2014/main" xmlns="" id="{C016F366-B71C-0E4B-8BC0-E1B160245062}"/>
              </a:ext>
            </a:extLst>
          </p:cNvPr>
          <p:cNvCxnSpPr>
            <a:cxnSpLocks/>
          </p:cNvCxnSpPr>
          <p:nvPr/>
        </p:nvCxnSpPr>
        <p:spPr>
          <a:xfrm>
            <a:off x="10278534" y="1809484"/>
            <a:ext cx="1843" cy="415392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:a16="http://schemas.microsoft.com/office/drawing/2014/main" xmlns="" id="{6DDF7099-642F-1346-99A7-1AC0587E9D2B}"/>
              </a:ext>
            </a:extLst>
          </p:cNvPr>
          <p:cNvSpPr txBox="1"/>
          <p:nvPr/>
        </p:nvSpPr>
        <p:spPr>
          <a:xfrm>
            <a:off x="1487837" y="5799481"/>
            <a:ext cx="292229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CAPS  a ser indicado pela EAP após discussão do PTS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xmlns="" id="{54F019A4-B689-884B-8A1C-8F39F585F793}"/>
              </a:ext>
            </a:extLst>
          </p:cNvPr>
          <p:cNvSpPr txBox="1"/>
          <p:nvPr/>
        </p:nvSpPr>
        <p:spPr>
          <a:xfrm>
            <a:off x="5086912" y="5824574"/>
            <a:ext cx="292229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CAPS  a ser indicado pela EAP após discussão do PTS</a:t>
            </a:r>
          </a:p>
        </p:txBody>
      </p:sp>
      <p:sp>
        <p:nvSpPr>
          <p:cNvPr id="23" name="Chave Direita 22">
            <a:extLst>
              <a:ext uri="{FF2B5EF4-FFF2-40B4-BE49-F238E27FC236}">
                <a16:creationId xmlns:a16="http://schemas.microsoft.com/office/drawing/2014/main" xmlns="" id="{D4D55AA1-39F1-C14E-A9B5-EC61ED584697}"/>
              </a:ext>
            </a:extLst>
          </p:cNvPr>
          <p:cNvSpPr/>
          <p:nvPr/>
        </p:nvSpPr>
        <p:spPr>
          <a:xfrm>
            <a:off x="8334979" y="5824574"/>
            <a:ext cx="579884" cy="862955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xmlns="" id="{25F24E5D-436F-3E4E-A4C8-0F7850FC2C4A}"/>
              </a:ext>
            </a:extLst>
          </p:cNvPr>
          <p:cNvSpPr txBox="1"/>
          <p:nvPr/>
        </p:nvSpPr>
        <p:spPr>
          <a:xfrm>
            <a:off x="9174731" y="5794386"/>
            <a:ext cx="292229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Monitoramento </a:t>
            </a: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eletrônico de acordo com necessidade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8" name="Documento 27">
            <a:extLst>
              <a:ext uri="{FF2B5EF4-FFF2-40B4-BE49-F238E27FC236}">
                <a16:creationId xmlns:a16="http://schemas.microsoft.com/office/drawing/2014/main" xmlns="" id="{EB97D18C-D7D0-E54F-9E4F-A36FDFC0C500}"/>
              </a:ext>
            </a:extLst>
          </p:cNvPr>
          <p:cNvSpPr/>
          <p:nvPr/>
        </p:nvSpPr>
        <p:spPr>
          <a:xfrm>
            <a:off x="9606900" y="2304908"/>
            <a:ext cx="1343267" cy="918741"/>
          </a:xfrm>
          <a:prstGeom prst="flowChartDocument">
            <a:avLst/>
          </a:prstGeom>
          <a:solidFill>
            <a:srgbClr val="D49CF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Laudo Psiquiátrico</a:t>
            </a:r>
          </a:p>
        </p:txBody>
      </p:sp>
      <p:sp>
        <p:nvSpPr>
          <p:cNvPr id="8" name="Retângulo Arredondado 7"/>
          <p:cNvSpPr/>
          <p:nvPr/>
        </p:nvSpPr>
        <p:spPr>
          <a:xfrm>
            <a:off x="5980743" y="2257795"/>
            <a:ext cx="3031228" cy="9801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EAP envia para Vara criminal solicitante</a:t>
            </a:r>
            <a:endParaRPr lang="pt-BR" dirty="0"/>
          </a:p>
        </p:txBody>
      </p:sp>
      <p:cxnSp>
        <p:nvCxnSpPr>
          <p:cNvPr id="43" name="Conector de seta reta 17"/>
          <p:cNvCxnSpPr>
            <a:cxnSpLocks/>
          </p:cNvCxnSpPr>
          <p:nvPr/>
        </p:nvCxnSpPr>
        <p:spPr>
          <a:xfrm flipH="1">
            <a:off x="2366990" y="3144590"/>
            <a:ext cx="3586746" cy="31828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67">
            <a:extLst>
              <a:ext uri="{FF2B5EF4-FFF2-40B4-BE49-F238E27FC236}">
                <a16:creationId xmlns:a16="http://schemas.microsoft.com/office/drawing/2014/main" xmlns="" id="{C016F366-B71C-0E4B-8BC0-E1B160245062}"/>
              </a:ext>
            </a:extLst>
          </p:cNvPr>
          <p:cNvCxnSpPr>
            <a:cxnSpLocks/>
          </p:cNvCxnSpPr>
          <p:nvPr/>
        </p:nvCxnSpPr>
        <p:spPr>
          <a:xfrm flipH="1" flipV="1">
            <a:off x="9056307" y="2764278"/>
            <a:ext cx="482863" cy="11799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65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601430" y="2287424"/>
            <a:ext cx="3669214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Instauração do incidente de insanidade mental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36259" y="124910"/>
            <a:ext cx="2227833" cy="384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Bahnschrift SemiBold Condensed" panose="020B0502040204020203" pitchFamily="34" charset="0"/>
              </a:rPr>
              <a:t>Relatório SUS/ CAPS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186642" y="4663913"/>
            <a:ext cx="326053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INTERNAÇÃO DE SAÚDE (AVALIAÇÃO SE NO CAPS OU ALA PSIQUIATRICA)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143908" y="5066416"/>
            <a:ext cx="369690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</a:rPr>
              <a:t>TRATAMENTO AMBULATORIAL</a:t>
            </a:r>
            <a:endParaRPr lang="pt-BR" dirty="0"/>
          </a:p>
        </p:txBody>
      </p:sp>
      <p:cxnSp>
        <p:nvCxnSpPr>
          <p:cNvPr id="55" name="Conector de seta reta 54"/>
          <p:cNvCxnSpPr/>
          <p:nvPr/>
        </p:nvCxnSpPr>
        <p:spPr>
          <a:xfrm flipH="1">
            <a:off x="4603877" y="7709492"/>
            <a:ext cx="5108" cy="30961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>
            <a:cxnSpLocks/>
          </p:cNvCxnSpPr>
          <p:nvPr/>
        </p:nvCxnSpPr>
        <p:spPr>
          <a:xfrm>
            <a:off x="2103006" y="559415"/>
            <a:ext cx="0" cy="361542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36112" y="3209936"/>
            <a:ext cx="220676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Imputabilidade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9156" y="4056856"/>
            <a:ext cx="2053850" cy="6441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Prosseguimento do feito</a:t>
            </a:r>
          </a:p>
        </p:txBody>
      </p:sp>
      <p:cxnSp>
        <p:nvCxnSpPr>
          <p:cNvPr id="18" name="Conector de seta reta 17"/>
          <p:cNvCxnSpPr>
            <a:cxnSpLocks/>
          </p:cNvCxnSpPr>
          <p:nvPr/>
        </p:nvCxnSpPr>
        <p:spPr>
          <a:xfrm flipH="1">
            <a:off x="4216401" y="3559728"/>
            <a:ext cx="781140" cy="431852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/>
          <p:nvPr/>
        </p:nvCxnSpPr>
        <p:spPr>
          <a:xfrm>
            <a:off x="2645263" y="1858826"/>
            <a:ext cx="4411" cy="30483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/>
          <p:cNvCxnSpPr/>
          <p:nvPr/>
        </p:nvCxnSpPr>
        <p:spPr>
          <a:xfrm>
            <a:off x="1139497" y="3686747"/>
            <a:ext cx="4411" cy="304833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Conector de seta reta 74"/>
          <p:cNvCxnSpPr>
            <a:cxnSpLocks/>
          </p:cNvCxnSpPr>
          <p:nvPr/>
        </p:nvCxnSpPr>
        <p:spPr>
          <a:xfrm flipH="1">
            <a:off x="3029022" y="4438730"/>
            <a:ext cx="1" cy="32882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CaixaDeTexto 76"/>
          <p:cNvSpPr txBox="1"/>
          <p:nvPr/>
        </p:nvSpPr>
        <p:spPr>
          <a:xfrm>
            <a:off x="6204854" y="32180"/>
            <a:ext cx="5592739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2. Fluxos Prisão Provisória – EAP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1167470" y="997571"/>
            <a:ext cx="2854841" cy="711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Juiz </a:t>
            </a:r>
            <a:r>
              <a:rPr lang="pt-BR" dirty="0" smtClean="0"/>
              <a:t>Criminal/ Vara Criminal</a:t>
            </a:r>
            <a:endParaRPr lang="pt-BR" dirty="0"/>
          </a:p>
        </p:txBody>
      </p:sp>
      <p:cxnSp>
        <p:nvCxnSpPr>
          <p:cNvPr id="56" name="Conector de seta reta 55"/>
          <p:cNvCxnSpPr>
            <a:cxnSpLocks/>
          </p:cNvCxnSpPr>
          <p:nvPr/>
        </p:nvCxnSpPr>
        <p:spPr>
          <a:xfrm flipH="1">
            <a:off x="2306094" y="3443400"/>
            <a:ext cx="2628992" cy="18939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/>
          <p:cNvCxnSpPr>
            <a:cxnSpLocks/>
          </p:cNvCxnSpPr>
          <p:nvPr/>
        </p:nvCxnSpPr>
        <p:spPr>
          <a:xfrm flipH="1">
            <a:off x="6223674" y="4424294"/>
            <a:ext cx="1844" cy="331843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cxnSpLocks/>
          </p:cNvCxnSpPr>
          <p:nvPr/>
        </p:nvCxnSpPr>
        <p:spPr>
          <a:xfrm>
            <a:off x="2921344" y="5435748"/>
            <a:ext cx="0" cy="327212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cxnSpLocks/>
          </p:cNvCxnSpPr>
          <p:nvPr/>
        </p:nvCxnSpPr>
        <p:spPr>
          <a:xfrm flipH="1">
            <a:off x="6936041" y="5511535"/>
            <a:ext cx="1" cy="287361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Elipse 43"/>
          <p:cNvSpPr/>
          <p:nvPr/>
        </p:nvSpPr>
        <p:spPr>
          <a:xfrm>
            <a:off x="5229300" y="705729"/>
            <a:ext cx="3413485" cy="1243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latin typeface="Calibri Light" panose="020F0302020204030204"/>
              </a:rPr>
              <a:t>Encaminhamento dos autos </a:t>
            </a:r>
            <a:r>
              <a:rPr lang="en-US" b="1" dirty="0" smtClean="0">
                <a:latin typeface="Calibri Light" panose="020F0302020204030204"/>
              </a:rPr>
              <a:t>(SAJ)  </a:t>
            </a:r>
            <a:r>
              <a:rPr lang="en-US" b="1" dirty="0" smtClean="0">
                <a:latin typeface="Calibri Light" panose="020F0302020204030204"/>
              </a:rPr>
              <a:t>envio </a:t>
            </a:r>
            <a:r>
              <a:rPr lang="en-US" b="1" dirty="0" smtClean="0">
                <a:latin typeface="Calibri Light" panose="020F0302020204030204"/>
              </a:rPr>
              <a:t>e-mail para EAP agendamento </a:t>
            </a:r>
            <a:r>
              <a:rPr lang="en-US" b="1" dirty="0">
                <a:latin typeface="Calibri Light" panose="020F0302020204030204"/>
              </a:rPr>
              <a:t>de perícia via EAP</a:t>
            </a:r>
          </a:p>
        </p:txBody>
      </p:sp>
      <p:sp>
        <p:nvSpPr>
          <p:cNvPr id="46" name="Seta para a direita 45"/>
          <p:cNvSpPr/>
          <p:nvPr/>
        </p:nvSpPr>
        <p:spPr>
          <a:xfrm rot="19483057">
            <a:off x="4348113" y="1705672"/>
            <a:ext cx="884090" cy="22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eta para a direita 50"/>
          <p:cNvSpPr/>
          <p:nvPr/>
        </p:nvSpPr>
        <p:spPr>
          <a:xfrm rot="12760366" flipH="1" flipV="1">
            <a:off x="8320997" y="1949844"/>
            <a:ext cx="750771" cy="2968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2227037" y="4054853"/>
            <a:ext cx="5019424" cy="400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Inimputabilidade/ </a:t>
            </a:r>
            <a:r>
              <a:rPr lang="pt-BR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Semi-imputabilidade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xmlns="" id="{30351560-CC55-484A-BDA5-0E75DBAEA153}"/>
              </a:ext>
            </a:extLst>
          </p:cNvPr>
          <p:cNvSpPr txBox="1"/>
          <p:nvPr/>
        </p:nvSpPr>
        <p:spPr>
          <a:xfrm>
            <a:off x="9410633" y="819841"/>
            <a:ext cx="188582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Perícia agendada na RAPS SESAU</a:t>
            </a:r>
            <a:endParaRPr lang="pt-BR" sz="1400" b="1" dirty="0">
              <a:solidFill>
                <a:prstClr val="black">
                  <a:lumMod val="75000"/>
                  <a:lumOff val="25000"/>
                </a:prstClr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33" name="Conector de seta reta 74">
            <a:extLst>
              <a:ext uri="{FF2B5EF4-FFF2-40B4-BE49-F238E27FC236}">
                <a16:creationId xmlns:a16="http://schemas.microsoft.com/office/drawing/2014/main" xmlns="" id="{2077A2C9-0659-FA42-ACB2-BE14B2435446}"/>
              </a:ext>
            </a:extLst>
          </p:cNvPr>
          <p:cNvCxnSpPr>
            <a:cxnSpLocks/>
          </p:cNvCxnSpPr>
          <p:nvPr/>
        </p:nvCxnSpPr>
        <p:spPr>
          <a:xfrm>
            <a:off x="8799332" y="1191290"/>
            <a:ext cx="403782" cy="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69">
            <a:extLst>
              <a:ext uri="{FF2B5EF4-FFF2-40B4-BE49-F238E27FC236}">
                <a16:creationId xmlns:a16="http://schemas.microsoft.com/office/drawing/2014/main" xmlns="" id="{E344FE58-CC9A-2A46-9F0C-72F978B2CFBA}"/>
              </a:ext>
            </a:extLst>
          </p:cNvPr>
          <p:cNvCxnSpPr>
            <a:cxnSpLocks/>
          </p:cNvCxnSpPr>
          <p:nvPr/>
        </p:nvCxnSpPr>
        <p:spPr>
          <a:xfrm flipH="1">
            <a:off x="8770949" y="1499469"/>
            <a:ext cx="403782" cy="1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tângulo de cantos arredondados 1">
            <a:extLst>
              <a:ext uri="{FF2B5EF4-FFF2-40B4-BE49-F238E27FC236}">
                <a16:creationId xmlns:a16="http://schemas.microsoft.com/office/drawing/2014/main" xmlns="" id="{B834074E-5AC4-C843-83D2-FF834EC55109}"/>
              </a:ext>
            </a:extLst>
          </p:cNvPr>
          <p:cNvSpPr/>
          <p:nvPr/>
        </p:nvSpPr>
        <p:spPr>
          <a:xfrm>
            <a:off x="9056307" y="2350625"/>
            <a:ext cx="2594478" cy="711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VEP – agendamento encaminhado nos autos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xmlns="" id="{8F11ACF9-9CC7-594A-9E52-7D52727AFBDE}"/>
              </a:ext>
            </a:extLst>
          </p:cNvPr>
          <p:cNvSpPr txBox="1"/>
          <p:nvPr/>
        </p:nvSpPr>
        <p:spPr>
          <a:xfrm>
            <a:off x="9930678" y="3865831"/>
            <a:ext cx="1885826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Ciência agendamento </a:t>
            </a:r>
            <a:r>
              <a:rPr lang="pt-BR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AGEPEN </a:t>
            </a:r>
            <a:r>
              <a:rPr lang="pt-BR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Bahnschrift SemiBold" panose="020B0502040204020203" pitchFamily="34" charset="0"/>
              </a:rPr>
              <a:t>(escolta)</a:t>
            </a:r>
            <a:endParaRPr lang="pt-BR" sz="1400" b="1" dirty="0">
              <a:solidFill>
                <a:prstClr val="black">
                  <a:lumMod val="75000"/>
                  <a:lumOff val="25000"/>
                </a:prst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2" name="Seta para a direita 50">
            <a:extLst>
              <a:ext uri="{FF2B5EF4-FFF2-40B4-BE49-F238E27FC236}">
                <a16:creationId xmlns:a16="http://schemas.microsoft.com/office/drawing/2014/main" xmlns="" id="{5CFCD58D-D001-F84A-918C-3AA48BD32F2F}"/>
              </a:ext>
            </a:extLst>
          </p:cNvPr>
          <p:cNvSpPr/>
          <p:nvPr/>
        </p:nvSpPr>
        <p:spPr>
          <a:xfrm rot="16200000" flipH="1" flipV="1">
            <a:off x="10430614" y="3337057"/>
            <a:ext cx="539788" cy="312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5" name="Conector de seta reta 67">
            <a:extLst>
              <a:ext uri="{FF2B5EF4-FFF2-40B4-BE49-F238E27FC236}">
                <a16:creationId xmlns:a16="http://schemas.microsoft.com/office/drawing/2014/main" xmlns="" id="{C016F366-B71C-0E4B-8BC0-E1B160245062}"/>
              </a:ext>
            </a:extLst>
          </p:cNvPr>
          <p:cNvCxnSpPr>
            <a:cxnSpLocks/>
          </p:cNvCxnSpPr>
          <p:nvPr/>
        </p:nvCxnSpPr>
        <p:spPr>
          <a:xfrm flipH="1">
            <a:off x="5469172" y="2143260"/>
            <a:ext cx="896902" cy="64049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>
            <a:extLst>
              <a:ext uri="{FF2B5EF4-FFF2-40B4-BE49-F238E27FC236}">
                <a16:creationId xmlns:a16="http://schemas.microsoft.com/office/drawing/2014/main" xmlns="" id="{6DDF7099-642F-1346-99A7-1AC0587E9D2B}"/>
              </a:ext>
            </a:extLst>
          </p:cNvPr>
          <p:cNvSpPr txBox="1"/>
          <p:nvPr/>
        </p:nvSpPr>
        <p:spPr>
          <a:xfrm>
            <a:off x="1487837" y="5799481"/>
            <a:ext cx="292229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CAPS  a ser indicado pela EAP após discussão do PTS</a:t>
            </a: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xmlns="" id="{54F019A4-B689-884B-8A1C-8F39F585F793}"/>
              </a:ext>
            </a:extLst>
          </p:cNvPr>
          <p:cNvSpPr txBox="1"/>
          <p:nvPr/>
        </p:nvSpPr>
        <p:spPr>
          <a:xfrm>
            <a:off x="5086912" y="5824574"/>
            <a:ext cx="292229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CAPS  a ser indicado pela EAP após discussão do </a:t>
            </a: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PTS ou ala psiquiátrica</a:t>
            </a:r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xmlns="" id="{25F24E5D-436F-3E4E-A4C8-0F7850FC2C4A}"/>
              </a:ext>
            </a:extLst>
          </p:cNvPr>
          <p:cNvSpPr txBox="1"/>
          <p:nvPr/>
        </p:nvSpPr>
        <p:spPr>
          <a:xfrm>
            <a:off x="8395611" y="6016991"/>
            <a:ext cx="367988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Quando internação no CAPS, avaliar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m</a:t>
            </a:r>
            <a:r>
              <a:rPr lang="pt-B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onitoramento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" panose="020B0502040204020203" pitchFamily="34" charset="0"/>
              </a:rPr>
              <a:t>eletrônico</a:t>
            </a:r>
          </a:p>
        </p:txBody>
      </p:sp>
      <p:sp>
        <p:nvSpPr>
          <p:cNvPr id="28" name="Documento 27">
            <a:extLst>
              <a:ext uri="{FF2B5EF4-FFF2-40B4-BE49-F238E27FC236}">
                <a16:creationId xmlns:a16="http://schemas.microsoft.com/office/drawing/2014/main" xmlns="" id="{EB97D18C-D7D0-E54F-9E4F-A36FDFC0C500}"/>
              </a:ext>
            </a:extLst>
          </p:cNvPr>
          <p:cNvSpPr/>
          <p:nvPr/>
        </p:nvSpPr>
        <p:spPr>
          <a:xfrm>
            <a:off x="8329589" y="3140319"/>
            <a:ext cx="1343267" cy="918741"/>
          </a:xfrm>
          <a:prstGeom prst="flowChartDocument">
            <a:avLst/>
          </a:prstGeom>
          <a:solidFill>
            <a:srgbClr val="D49CF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Laudo Psiquiátrico</a:t>
            </a:r>
          </a:p>
        </p:txBody>
      </p:sp>
      <p:cxnSp>
        <p:nvCxnSpPr>
          <p:cNvPr id="36" name="Conector de seta reta 69">
            <a:extLst>
              <a:ext uri="{FF2B5EF4-FFF2-40B4-BE49-F238E27FC236}">
                <a16:creationId xmlns:a16="http://schemas.microsoft.com/office/drawing/2014/main" xmlns="" id="{E344FE58-CC9A-2A46-9F0C-72F978B2CFBA}"/>
              </a:ext>
            </a:extLst>
          </p:cNvPr>
          <p:cNvCxnSpPr>
            <a:cxnSpLocks/>
          </p:cNvCxnSpPr>
          <p:nvPr/>
        </p:nvCxnSpPr>
        <p:spPr>
          <a:xfrm flipH="1">
            <a:off x="8597749" y="2907162"/>
            <a:ext cx="494735" cy="214806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etângulo Arredondado 38"/>
          <p:cNvSpPr/>
          <p:nvPr/>
        </p:nvSpPr>
        <p:spPr>
          <a:xfrm>
            <a:off x="5147951" y="3162354"/>
            <a:ext cx="3031228" cy="794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EAP envia para Vara criminal solicitante</a:t>
            </a:r>
            <a:endParaRPr lang="pt-BR" dirty="0"/>
          </a:p>
        </p:txBody>
      </p:sp>
      <p:cxnSp>
        <p:nvCxnSpPr>
          <p:cNvPr id="43" name="Conector de seta reta 69">
            <a:extLst>
              <a:ext uri="{FF2B5EF4-FFF2-40B4-BE49-F238E27FC236}">
                <a16:creationId xmlns:a16="http://schemas.microsoft.com/office/drawing/2014/main" xmlns="" id="{E344FE58-CC9A-2A46-9F0C-72F978B2CFBA}"/>
              </a:ext>
            </a:extLst>
          </p:cNvPr>
          <p:cNvCxnSpPr>
            <a:cxnSpLocks/>
          </p:cNvCxnSpPr>
          <p:nvPr/>
        </p:nvCxnSpPr>
        <p:spPr>
          <a:xfrm flipH="1">
            <a:off x="7747922" y="3599689"/>
            <a:ext cx="647689" cy="50719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09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238480" y="591439"/>
            <a:ext cx="40021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APLICAÇÃO DE MEDIDA DE SEGURANÇA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09852" y="1357298"/>
            <a:ext cx="200026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INTERNAÇÃO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810248" y="1428736"/>
            <a:ext cx="2000264" cy="7143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TRATAMENTO AMBULATORIAL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54941" y="2377388"/>
            <a:ext cx="2183737" cy="10516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CARTA DE GUIA PARA 1ª </a:t>
            </a:r>
            <a:r>
              <a:rPr lang="pt-BR" dirty="0" smtClean="0"/>
              <a:t>VEP, 3ª Vara Criminal de Dourados </a:t>
            </a:r>
            <a:r>
              <a:rPr lang="pt-BR" dirty="0"/>
              <a:t>ou </a:t>
            </a:r>
            <a:r>
              <a:rPr lang="pt-BR" dirty="0" smtClean="0"/>
              <a:t>VEPIN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167174" y="3571876"/>
            <a:ext cx="4071966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AVALIAÇÃO BIOPSICOSSOCIAL PELA EAP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881158" y="4572008"/>
            <a:ext cx="2571768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ARTICULAÇÃO COM REDE SUS E SUAS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167305" y="2428867"/>
            <a:ext cx="3936353" cy="85725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GUIA EXECUÇÃO </a:t>
            </a:r>
            <a:r>
              <a:rPr lang="pt-BR" dirty="0" smtClean="0"/>
              <a:t>2ª </a:t>
            </a:r>
            <a:br>
              <a:rPr lang="pt-BR" dirty="0" smtClean="0"/>
            </a:br>
            <a:r>
              <a:rPr lang="pt-BR" dirty="0" smtClean="0"/>
              <a:t>VEP, </a:t>
            </a:r>
            <a:r>
              <a:rPr lang="pt-BR" dirty="0"/>
              <a:t>3ª Vara Criminal de Dourados ou VEPIN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7953388" y="4643446"/>
            <a:ext cx="250033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RECOMENDAÇÃO DE ALTA/TÉRMINO DA MS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rot="10800000" flipV="1">
            <a:off x="4381488" y="92867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>
            <a:off x="3809984" y="2071678"/>
            <a:ext cx="1588" cy="23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H="1">
            <a:off x="6413670" y="3337204"/>
            <a:ext cx="1000132" cy="143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10800000" flipV="1">
            <a:off x="3667108" y="421481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Retângulo 40"/>
          <p:cNvSpPr/>
          <p:nvPr/>
        </p:nvSpPr>
        <p:spPr>
          <a:xfrm>
            <a:off x="4667240" y="4572008"/>
            <a:ext cx="3071834" cy="7858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RELATÓRIOS PARA OS JUÍZOS</a:t>
            </a:r>
          </a:p>
        </p:txBody>
      </p:sp>
      <p:cxnSp>
        <p:nvCxnSpPr>
          <p:cNvPr id="56" name="Conector de seta reta 55"/>
          <p:cNvCxnSpPr/>
          <p:nvPr/>
        </p:nvCxnSpPr>
        <p:spPr>
          <a:xfrm>
            <a:off x="5667372" y="92867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/>
          <p:cNvCxnSpPr/>
          <p:nvPr/>
        </p:nvCxnSpPr>
        <p:spPr>
          <a:xfrm>
            <a:off x="3882216" y="3071810"/>
            <a:ext cx="927900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/>
          <p:nvPr/>
        </p:nvCxnSpPr>
        <p:spPr>
          <a:xfrm rot="5400000">
            <a:off x="7989107" y="546498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rot="10800000" flipV="1">
            <a:off x="6881818" y="2143116"/>
            <a:ext cx="28734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7240596" y="2143116"/>
            <a:ext cx="42704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 rot="16200000" flipH="1">
            <a:off x="6310314" y="421481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752476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6667504" y="5715016"/>
            <a:ext cx="2857520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DECISÃO JUDICIAL EXTINÇÃO/CONTINUIDADE</a:t>
            </a:r>
          </a:p>
        </p:txBody>
      </p:sp>
      <p:sp>
        <p:nvSpPr>
          <p:cNvPr id="45" name="Retângulo 44"/>
          <p:cNvSpPr/>
          <p:nvPr/>
        </p:nvSpPr>
        <p:spPr>
          <a:xfrm>
            <a:off x="1809720" y="5715016"/>
            <a:ext cx="1428760" cy="7143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HOSPITALAR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3595670" y="5715016"/>
            <a:ext cx="1714512" cy="7143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AMBULATÓRIO/CAPS</a:t>
            </a:r>
          </a:p>
        </p:txBody>
      </p:sp>
      <p:cxnSp>
        <p:nvCxnSpPr>
          <p:cNvPr id="47" name="Conector de seta reta 46"/>
          <p:cNvCxnSpPr/>
          <p:nvPr/>
        </p:nvCxnSpPr>
        <p:spPr>
          <a:xfrm rot="5400000">
            <a:off x="3596464" y="54284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rot="5400000">
            <a:off x="2596332" y="54284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 rot="5400000">
            <a:off x="7203289" y="553642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7536159" y="149732"/>
            <a:ext cx="4310699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Fluxos Medidas de Segurança</a:t>
            </a:r>
          </a:p>
        </p:txBody>
      </p:sp>
      <p:cxnSp>
        <p:nvCxnSpPr>
          <p:cNvPr id="31" name="Conector reto 30"/>
          <p:cNvCxnSpPr/>
          <p:nvPr/>
        </p:nvCxnSpPr>
        <p:spPr>
          <a:xfrm flipV="1">
            <a:off x="8762896" y="642915"/>
            <a:ext cx="3061574" cy="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331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395</Words>
  <Application>Microsoft Office PowerPoint</Application>
  <PresentationFormat>Widescreen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Arial</vt:lpstr>
      <vt:lpstr>Bahnschrift Light Condensed</vt:lpstr>
      <vt:lpstr>Bahnschrift SemiBold</vt:lpstr>
      <vt:lpstr>Bahnschrift SemiBold Condensed</vt:lpstr>
      <vt:lpstr>Calibri</vt:lpstr>
      <vt:lpstr>Calibri Light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MARQUES RESENDE</dc:creator>
  <cp:lastModifiedBy>JULIANA MARQUES RESENDE</cp:lastModifiedBy>
  <cp:revision>33</cp:revision>
  <cp:lastPrinted>2022-07-25T19:34:44Z</cp:lastPrinted>
  <dcterms:created xsi:type="dcterms:W3CDTF">2021-12-06T17:03:18Z</dcterms:created>
  <dcterms:modified xsi:type="dcterms:W3CDTF">2022-10-27T14:04:16Z</dcterms:modified>
</cp:coreProperties>
</file>